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Medium" panose="020B0604020202020204" charset="-52"/>
      <p:regular r:id="rId14"/>
      <p:bold r:id="rId15"/>
      <p:italic r:id="rId16"/>
      <p:boldItalic r:id="rId17"/>
    </p:embeddedFont>
    <p:embeddedFont>
      <p:font typeface="Montserrat" panose="020B0604020202020204" charset="-52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odStalliMwypaIjqGDVGETu7/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0b60d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0b60d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1d0b60d8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1d0b60d8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1d0b60d8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1d0b60d8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4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1d0b60d8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1d0b60d8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1d0b60d83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1d0b60d83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1d0b60d8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91d0b60d8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1d0b60d8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91d0b60d8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13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1d0b60d83_0_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191d0b60d83_0_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191d0b60d83_0_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191d0b60d8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191d0b60d8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54419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91d0b60d8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67" y="314567"/>
            <a:ext cx="3135731" cy="36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g191d0b60d83_0_0"/>
          <p:cNvGrpSpPr/>
          <p:nvPr/>
        </p:nvGrpSpPr>
        <p:grpSpPr>
          <a:xfrm>
            <a:off x="495359" y="1703557"/>
            <a:ext cx="1782077" cy="78031"/>
            <a:chOff x="366897" y="1282702"/>
            <a:chExt cx="952524" cy="58525"/>
          </a:xfrm>
        </p:grpSpPr>
        <p:sp>
          <p:nvSpPr>
            <p:cNvPr id="93" name="Google Shape;93;g191d0b60d83_0_0"/>
            <p:cNvSpPr/>
            <p:nvPr/>
          </p:nvSpPr>
          <p:spPr>
            <a:xfrm>
              <a:off x="366897" y="1282702"/>
              <a:ext cx="6687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94" name="Google Shape;94;g191d0b60d83_0_0"/>
            <p:cNvSpPr/>
            <p:nvPr/>
          </p:nvSpPr>
          <p:spPr>
            <a:xfrm>
              <a:off x="1079860" y="1284827"/>
              <a:ext cx="1500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95" name="Google Shape;95;g191d0b60d83_0_0"/>
            <p:cNvSpPr/>
            <p:nvPr/>
          </p:nvSpPr>
          <p:spPr>
            <a:xfrm>
              <a:off x="1274121" y="1284827"/>
              <a:ext cx="453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g191d0b60d83_0_0"/>
          <p:cNvSpPr txBox="1"/>
          <p:nvPr/>
        </p:nvSpPr>
        <p:spPr>
          <a:xfrm>
            <a:off x="489199" y="1210000"/>
            <a:ext cx="5559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</a:t>
            </a:r>
            <a:r>
              <a:rPr lang="en-US" sz="2900" b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BigInt</a:t>
            </a:r>
            <a:endParaRPr sz="29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g191d0b60d83_0_0"/>
          <p:cNvSpPr/>
          <p:nvPr/>
        </p:nvSpPr>
        <p:spPr>
          <a:xfrm>
            <a:off x="495367" y="2003000"/>
            <a:ext cx="11211900" cy="4430700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9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5BCD84-5B48-4F61-8A89-A054281B17BE}"/>
              </a:ext>
            </a:extLst>
          </p:cNvPr>
          <p:cNvSpPr/>
          <p:nvPr/>
        </p:nvSpPr>
        <p:spPr>
          <a:xfrm>
            <a:off x="6144647" y="3725581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819CA93-27C0-4D09-B87B-4C5F16D44E29}"/>
              </a:ext>
            </a:extLst>
          </p:cNvPr>
          <p:cNvSpPr/>
          <p:nvPr/>
        </p:nvSpPr>
        <p:spPr>
          <a:xfrm>
            <a:off x="6642173" y="2336600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F5936A-27CF-4542-8ECD-6C1991152F24}"/>
              </a:ext>
            </a:extLst>
          </p:cNvPr>
          <p:cNvSpPr/>
          <p:nvPr/>
        </p:nvSpPr>
        <p:spPr>
          <a:xfrm>
            <a:off x="3209976" y="3725581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41FBDE8-16F7-4A4B-BE9D-9BD425C5E02E}"/>
              </a:ext>
            </a:extLst>
          </p:cNvPr>
          <p:cNvSpPr/>
          <p:nvPr/>
        </p:nvSpPr>
        <p:spPr>
          <a:xfrm>
            <a:off x="3707502" y="2336600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4" r="5839" b="28548"/>
          <a:stretch/>
        </p:blipFill>
        <p:spPr>
          <a:xfrm>
            <a:off x="3800887" y="2429487"/>
            <a:ext cx="1079500" cy="1081087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069" y="2429537"/>
            <a:ext cx="1081088" cy="1081087"/>
          </a:xfrm>
          <a:prstGeom prst="ellipse">
            <a:avLst/>
          </a:prstGeom>
        </p:spPr>
      </p:pic>
      <p:sp>
        <p:nvSpPr>
          <p:cNvPr id="19" name="Текст 126"/>
          <p:cNvSpPr>
            <a:spLocks noGrp="1"/>
          </p:cNvSpPr>
          <p:nvPr>
            <p:ph type="body" sz="quarter" idx="4294967295"/>
          </p:nvPr>
        </p:nvSpPr>
        <p:spPr>
          <a:xfrm>
            <a:off x="3315463" y="3784841"/>
            <a:ext cx="2154621" cy="3807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50800" indent="0" algn="ctr">
              <a:buNone/>
            </a:pPr>
            <a:r>
              <a:rPr lang="ru-RU" sz="1200" b="1" dirty="0">
                <a:solidFill>
                  <a:schemeClr val="bg1"/>
                </a:solidFill>
                <a:latin typeface="Montserrat" panose="00000500000000000000" pitchFamily="50" charset="-52"/>
              </a:rPr>
              <a:t>Максим Милованов</a:t>
            </a:r>
            <a:endParaRPr lang="en-US" sz="1200" b="1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24" name="Текст 138"/>
          <p:cNvSpPr>
            <a:spLocks noGrp="1"/>
          </p:cNvSpPr>
          <p:nvPr>
            <p:ph type="body" sz="quarter" idx="4294967295"/>
          </p:nvPr>
        </p:nvSpPr>
        <p:spPr>
          <a:xfrm>
            <a:off x="3316451" y="4224859"/>
            <a:ext cx="2153633" cy="11784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50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Архитектура</a:t>
            </a:r>
            <a:endParaRPr lang="en-US" sz="1200" dirty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50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-52"/>
              </a:rPr>
              <a:t>Backend </a:t>
            </a:r>
            <a:r>
              <a:rPr lang="ru-RU" sz="1200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и </a:t>
            </a:r>
            <a:r>
              <a:rPr lang="en-US" sz="1200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Frontend</a:t>
            </a:r>
            <a:endParaRPr lang="en-US" sz="1200" dirty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50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DevOps</a:t>
            </a:r>
            <a:endParaRPr lang="ru-RU" sz="1200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25" name="Текст 126"/>
          <p:cNvSpPr>
            <a:spLocks noGrp="1"/>
          </p:cNvSpPr>
          <p:nvPr>
            <p:ph type="body" sz="quarter" idx="4294967295"/>
          </p:nvPr>
        </p:nvSpPr>
        <p:spPr>
          <a:xfrm>
            <a:off x="6229619" y="3784841"/>
            <a:ext cx="2154621" cy="3807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50800" indent="0" algn="ctr">
              <a:buNone/>
            </a:pPr>
            <a:r>
              <a:rPr lang="ru-RU" sz="1200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Арина </a:t>
            </a:r>
            <a:r>
              <a:rPr lang="ru-RU" sz="1200" b="1" dirty="0" err="1" smtClean="0">
                <a:solidFill>
                  <a:schemeClr val="bg1"/>
                </a:solidFill>
                <a:latin typeface="Montserrat" panose="00000500000000000000" pitchFamily="50" charset="-52"/>
              </a:rPr>
              <a:t>Свитова</a:t>
            </a:r>
            <a:endParaRPr lang="en-US" sz="1200" b="1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26" name="Текст 138"/>
          <p:cNvSpPr>
            <a:spLocks noGrp="1"/>
          </p:cNvSpPr>
          <p:nvPr>
            <p:ph type="body" sz="quarter" idx="4294967295"/>
          </p:nvPr>
        </p:nvSpPr>
        <p:spPr>
          <a:xfrm>
            <a:off x="6229619" y="4264856"/>
            <a:ext cx="2153633" cy="11784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50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Системная аналитика</a:t>
            </a:r>
            <a:endParaRPr lang="en-US" sz="1200" dirty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50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Подготовка данных</a:t>
            </a:r>
          </a:p>
          <a:p>
            <a:pPr marL="5080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Fronten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50" charset="-52"/>
              </a:rPr>
              <a:t>d</a:t>
            </a:r>
            <a:r>
              <a:rPr lang="en-US" sz="1200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. </a:t>
            </a:r>
            <a:r>
              <a:rPr lang="ru-RU" sz="1200" dirty="0">
                <a:solidFill>
                  <a:schemeClr val="bg1"/>
                </a:solidFill>
                <a:latin typeface="Montserrat" panose="00000500000000000000" pitchFamily="50" charset="-52"/>
              </a:rPr>
              <a:t>Дизайн и верстка</a:t>
            </a:r>
            <a:endParaRPr lang="ru-RU" sz="1200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91d0b60d83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" y="-2032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91d0b60d83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54419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91d0b60d83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67" y="314567"/>
            <a:ext cx="3135731" cy="36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g191d0b60d83_0_63"/>
          <p:cNvGrpSpPr/>
          <p:nvPr/>
        </p:nvGrpSpPr>
        <p:grpSpPr>
          <a:xfrm>
            <a:off x="495359" y="1703557"/>
            <a:ext cx="1782077" cy="78031"/>
            <a:chOff x="366897" y="1282702"/>
            <a:chExt cx="952524" cy="58525"/>
          </a:xfrm>
        </p:grpSpPr>
        <p:sp>
          <p:nvSpPr>
            <p:cNvPr id="108" name="Google Shape;108;g191d0b60d83_0_63"/>
            <p:cNvSpPr/>
            <p:nvPr/>
          </p:nvSpPr>
          <p:spPr>
            <a:xfrm>
              <a:off x="366897" y="1282702"/>
              <a:ext cx="6687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09" name="Google Shape;109;g191d0b60d83_0_63"/>
            <p:cNvSpPr/>
            <p:nvPr/>
          </p:nvSpPr>
          <p:spPr>
            <a:xfrm>
              <a:off x="1079860" y="1284827"/>
              <a:ext cx="1500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0" name="Google Shape;110;g191d0b60d83_0_63"/>
            <p:cNvSpPr/>
            <p:nvPr/>
          </p:nvSpPr>
          <p:spPr>
            <a:xfrm>
              <a:off x="1274121" y="1284827"/>
              <a:ext cx="453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g191d0b60d83_0_63"/>
          <p:cNvSpPr txBox="1"/>
          <p:nvPr/>
        </p:nvSpPr>
        <p:spPr>
          <a:xfrm>
            <a:off x="489201" y="1210000"/>
            <a:ext cx="9491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реализованного решения</a:t>
            </a:r>
            <a:endParaRPr sz="2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g191d0b60d83_0_63"/>
          <p:cNvSpPr/>
          <p:nvPr/>
        </p:nvSpPr>
        <p:spPr>
          <a:xfrm>
            <a:off x="495367" y="2003000"/>
            <a:ext cx="11211900" cy="4430700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9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91d0b60d83_0_63"/>
          <p:cNvSpPr txBox="1"/>
          <p:nvPr/>
        </p:nvSpPr>
        <p:spPr>
          <a:xfrm>
            <a:off x="672371" y="2336600"/>
            <a:ext cx="5118830" cy="345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2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Функциональные требования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2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___________________________________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ru-RU" sz="220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Торговый терминал</a:t>
            </a: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Интеграция с биржей ММВБ</a:t>
            </a:r>
            <a:endParaRPr lang="ru-RU" sz="22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Статистика заявок сделок</a:t>
            </a: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Управление счетом клиента</a:t>
            </a:r>
          </a:p>
          <a:p>
            <a:pPr lvl="0">
              <a:lnSpc>
                <a:spcPct val="150000"/>
              </a:lnSpc>
              <a:buClr>
                <a:schemeClr val="bg1"/>
              </a:buClr>
              <a:buSzPts val="1500"/>
            </a:pPr>
            <a:endParaRPr lang="ru-RU" sz="2200" dirty="0" smtClean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146800" y="2290433"/>
            <a:ext cx="539329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SzPts val="1500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Нефункциональные требования</a:t>
            </a:r>
          </a:p>
          <a:p>
            <a:pPr lvl="0">
              <a:lnSpc>
                <a:spcPct val="90000"/>
              </a:lnSpc>
              <a:buSzPts val="1500"/>
            </a:pPr>
            <a:r>
              <a:rPr lang="ru-RU" sz="22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___________________________________</a:t>
            </a:r>
          </a:p>
          <a:p>
            <a:pPr lvl="0">
              <a:lnSpc>
                <a:spcPct val="90000"/>
              </a:lnSpc>
              <a:buSzPts val="1500"/>
            </a:pPr>
            <a:endParaRPr lang="ru-RU" sz="22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Доступность</a:t>
            </a: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Масштабируемость</a:t>
            </a: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Отказоустойчивость</a:t>
            </a: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Безопасность</a:t>
            </a:r>
            <a:endParaRPr lang="ru-RU" sz="22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Доступность внешних сервисов</a:t>
            </a:r>
            <a:endParaRPr lang="ru-RU" sz="22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90000"/>
              </a:lnSpc>
              <a:buSzPts val="1500"/>
            </a:pPr>
            <a:endParaRPr lang="ru-RU" sz="2200" dirty="0" smtClean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90000"/>
              </a:lnSpc>
              <a:buSzPts val="1500"/>
            </a:pPr>
            <a:endParaRPr lang="ru-RU" sz="22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91d0b60d83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91d0b60d83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54419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91d0b60d83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67" y="314567"/>
            <a:ext cx="3135731" cy="36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g191d0b60d83_0_122"/>
          <p:cNvGrpSpPr/>
          <p:nvPr/>
        </p:nvGrpSpPr>
        <p:grpSpPr>
          <a:xfrm>
            <a:off x="495359" y="1703557"/>
            <a:ext cx="1782077" cy="78031"/>
            <a:chOff x="366897" y="1282702"/>
            <a:chExt cx="952524" cy="58525"/>
          </a:xfrm>
        </p:grpSpPr>
        <p:sp>
          <p:nvSpPr>
            <p:cNvPr id="123" name="Google Shape;123;g191d0b60d83_0_122"/>
            <p:cNvSpPr/>
            <p:nvPr/>
          </p:nvSpPr>
          <p:spPr>
            <a:xfrm>
              <a:off x="366897" y="1282702"/>
              <a:ext cx="6687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4" name="Google Shape;124;g191d0b60d83_0_122"/>
            <p:cNvSpPr/>
            <p:nvPr/>
          </p:nvSpPr>
          <p:spPr>
            <a:xfrm>
              <a:off x="1079860" y="1284827"/>
              <a:ext cx="1500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5" name="Google Shape;125;g191d0b60d83_0_122"/>
            <p:cNvSpPr/>
            <p:nvPr/>
          </p:nvSpPr>
          <p:spPr>
            <a:xfrm>
              <a:off x="1274121" y="1284827"/>
              <a:ext cx="453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g191d0b60d83_0_122"/>
          <p:cNvSpPr txBox="1"/>
          <p:nvPr/>
        </p:nvSpPr>
        <p:spPr>
          <a:xfrm>
            <a:off x="489199" y="1210000"/>
            <a:ext cx="5559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решения</a:t>
            </a:r>
            <a:endParaRPr sz="2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g191d0b60d83_0_122"/>
          <p:cNvSpPr/>
          <p:nvPr/>
        </p:nvSpPr>
        <p:spPr>
          <a:xfrm>
            <a:off x="495367" y="2003000"/>
            <a:ext cx="11211900" cy="4430700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9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91d0b60d83_0_122"/>
          <p:cNvSpPr txBox="1"/>
          <p:nvPr/>
        </p:nvSpPr>
        <p:spPr>
          <a:xfrm>
            <a:off x="672371" y="2336600"/>
            <a:ext cx="7715100" cy="374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8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Стек технологий: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ru-RU" sz="2800" dirty="0" smtClean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Java (Spring Boot), </a:t>
            </a:r>
            <a:r>
              <a:rPr lang="en-US" sz="2800" dirty="0" err="1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Liquibase</a:t>
            </a:r>
            <a:endParaRPr lang="en-US" sz="2800" dirty="0" smtClean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Postgres</a:t>
            </a:r>
            <a:r>
              <a:rPr lang="en-US" sz="28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Redis</a:t>
            </a:r>
            <a:r>
              <a:rPr lang="en-US" sz="28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Clickhouse</a:t>
            </a:r>
            <a:endParaRPr lang="en-US" sz="2800" dirty="0" smtClean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JS (React)</a:t>
            </a: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Apache Kafka</a:t>
            </a:r>
            <a:endParaRPr lang="ru-RU" sz="28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386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91d0b60d83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91d0b60d83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54419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91d0b60d83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67" y="314567"/>
            <a:ext cx="3135731" cy="36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g191d0b60d83_0_122"/>
          <p:cNvGrpSpPr/>
          <p:nvPr/>
        </p:nvGrpSpPr>
        <p:grpSpPr>
          <a:xfrm>
            <a:off x="495359" y="1703557"/>
            <a:ext cx="1782077" cy="78031"/>
            <a:chOff x="366897" y="1282702"/>
            <a:chExt cx="952524" cy="58525"/>
          </a:xfrm>
        </p:grpSpPr>
        <p:sp>
          <p:nvSpPr>
            <p:cNvPr id="123" name="Google Shape;123;g191d0b60d83_0_122"/>
            <p:cNvSpPr/>
            <p:nvPr/>
          </p:nvSpPr>
          <p:spPr>
            <a:xfrm>
              <a:off x="366897" y="1282702"/>
              <a:ext cx="6687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4" name="Google Shape;124;g191d0b60d83_0_122"/>
            <p:cNvSpPr/>
            <p:nvPr/>
          </p:nvSpPr>
          <p:spPr>
            <a:xfrm>
              <a:off x="1079860" y="1284827"/>
              <a:ext cx="1500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5" name="Google Shape;125;g191d0b60d83_0_122"/>
            <p:cNvSpPr/>
            <p:nvPr/>
          </p:nvSpPr>
          <p:spPr>
            <a:xfrm>
              <a:off x="1274121" y="1284827"/>
              <a:ext cx="453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g191d0b60d83_0_122"/>
          <p:cNvSpPr txBox="1"/>
          <p:nvPr/>
        </p:nvSpPr>
        <p:spPr>
          <a:xfrm>
            <a:off x="489199" y="1210000"/>
            <a:ext cx="5559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решения</a:t>
            </a:r>
            <a:endParaRPr sz="2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g191d0b60d83_0_122"/>
          <p:cNvSpPr/>
          <p:nvPr/>
        </p:nvSpPr>
        <p:spPr>
          <a:xfrm>
            <a:off x="495367" y="2003000"/>
            <a:ext cx="11211900" cy="4430700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9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91d0b60d83_0_122"/>
          <p:cNvSpPr txBox="1"/>
          <p:nvPr/>
        </p:nvSpPr>
        <p:spPr>
          <a:xfrm>
            <a:off x="672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4" y="1839298"/>
            <a:ext cx="10751622" cy="4835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191d0b60d83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91d0b60d83_0_181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7566253" y="-832563"/>
            <a:ext cx="7943467" cy="790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91d0b60d83_0_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54419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91d0b60d83_0_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67" y="314567"/>
            <a:ext cx="3135731" cy="36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g191d0b60d83_0_181"/>
          <p:cNvGrpSpPr/>
          <p:nvPr/>
        </p:nvGrpSpPr>
        <p:grpSpPr>
          <a:xfrm>
            <a:off x="495359" y="1703557"/>
            <a:ext cx="1782077" cy="78031"/>
            <a:chOff x="366897" y="1282702"/>
            <a:chExt cx="952524" cy="58525"/>
          </a:xfrm>
        </p:grpSpPr>
        <p:sp>
          <p:nvSpPr>
            <p:cNvPr id="138" name="Google Shape;138;g191d0b60d83_0_181"/>
            <p:cNvSpPr/>
            <p:nvPr/>
          </p:nvSpPr>
          <p:spPr>
            <a:xfrm>
              <a:off x="366897" y="1282702"/>
              <a:ext cx="6687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39" name="Google Shape;139;g191d0b60d83_0_181"/>
            <p:cNvSpPr/>
            <p:nvPr/>
          </p:nvSpPr>
          <p:spPr>
            <a:xfrm>
              <a:off x="1079860" y="1284827"/>
              <a:ext cx="1500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40" name="Google Shape;140;g191d0b60d83_0_181"/>
            <p:cNvSpPr/>
            <p:nvPr/>
          </p:nvSpPr>
          <p:spPr>
            <a:xfrm>
              <a:off x="1274121" y="1284827"/>
              <a:ext cx="453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g191d0b60d83_0_181"/>
          <p:cNvSpPr txBox="1"/>
          <p:nvPr/>
        </p:nvSpPr>
        <p:spPr>
          <a:xfrm>
            <a:off x="489199" y="1210000"/>
            <a:ext cx="5559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Примеры интерфейса</a:t>
            </a:r>
            <a:endParaRPr sz="2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g191d0b60d83_0_181"/>
          <p:cNvSpPr/>
          <p:nvPr/>
        </p:nvSpPr>
        <p:spPr>
          <a:xfrm>
            <a:off x="495367" y="2003000"/>
            <a:ext cx="11211900" cy="4430700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9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191d0b60d83_0_181"/>
          <p:cNvSpPr txBox="1"/>
          <p:nvPr/>
        </p:nvSpPr>
        <p:spPr>
          <a:xfrm>
            <a:off x="672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49" y="1848182"/>
            <a:ext cx="9708519" cy="5089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91d0b60d83_0_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91d0b60d83_0_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" y="0"/>
            <a:ext cx="54419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91d0b60d83_0_2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767" y="314567"/>
            <a:ext cx="3135731" cy="36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g191d0b60d83_0_240"/>
          <p:cNvGrpSpPr/>
          <p:nvPr/>
        </p:nvGrpSpPr>
        <p:grpSpPr>
          <a:xfrm>
            <a:off x="495359" y="1703557"/>
            <a:ext cx="1782077" cy="78031"/>
            <a:chOff x="366897" y="1282702"/>
            <a:chExt cx="952524" cy="58525"/>
          </a:xfrm>
        </p:grpSpPr>
        <p:sp>
          <p:nvSpPr>
            <p:cNvPr id="153" name="Google Shape;153;g191d0b60d83_0_240"/>
            <p:cNvSpPr/>
            <p:nvPr/>
          </p:nvSpPr>
          <p:spPr>
            <a:xfrm>
              <a:off x="366897" y="1282702"/>
              <a:ext cx="6687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4" name="Google Shape;154;g191d0b60d83_0_240"/>
            <p:cNvSpPr/>
            <p:nvPr/>
          </p:nvSpPr>
          <p:spPr>
            <a:xfrm>
              <a:off x="1079860" y="1284827"/>
              <a:ext cx="1500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5" name="Google Shape;155;g191d0b60d83_0_240"/>
            <p:cNvSpPr/>
            <p:nvPr/>
          </p:nvSpPr>
          <p:spPr>
            <a:xfrm>
              <a:off x="1274121" y="1284827"/>
              <a:ext cx="453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g191d0b60d83_0_240"/>
          <p:cNvSpPr txBox="1"/>
          <p:nvPr/>
        </p:nvSpPr>
        <p:spPr>
          <a:xfrm>
            <a:off x="489201" y="1210000"/>
            <a:ext cx="917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Видеопрезентация приложения</a:t>
            </a:r>
            <a:endParaRPr sz="2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g191d0b60d83_0_240"/>
          <p:cNvSpPr/>
          <p:nvPr/>
        </p:nvSpPr>
        <p:spPr>
          <a:xfrm>
            <a:off x="495367" y="2003000"/>
            <a:ext cx="11211900" cy="4430700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9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91d0b60d83_0_240"/>
          <p:cNvSpPr txBox="1"/>
          <p:nvPr/>
        </p:nvSpPr>
        <p:spPr>
          <a:xfrm>
            <a:off x="672371" y="2336600"/>
            <a:ext cx="7715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2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10022" y="1894167"/>
            <a:ext cx="8609338" cy="4842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91d0b60d83_0_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91d0b60d83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54419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91d0b60d83_0_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67" y="314567"/>
            <a:ext cx="3135731" cy="36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g191d0b60d83_0_240"/>
          <p:cNvGrpSpPr/>
          <p:nvPr/>
        </p:nvGrpSpPr>
        <p:grpSpPr>
          <a:xfrm>
            <a:off x="495359" y="1703557"/>
            <a:ext cx="1782077" cy="78031"/>
            <a:chOff x="366897" y="1282702"/>
            <a:chExt cx="952524" cy="58525"/>
          </a:xfrm>
        </p:grpSpPr>
        <p:sp>
          <p:nvSpPr>
            <p:cNvPr id="153" name="Google Shape;153;g191d0b60d83_0_240"/>
            <p:cNvSpPr/>
            <p:nvPr/>
          </p:nvSpPr>
          <p:spPr>
            <a:xfrm>
              <a:off x="366897" y="1282702"/>
              <a:ext cx="6687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4" name="Google Shape;154;g191d0b60d83_0_240"/>
            <p:cNvSpPr/>
            <p:nvPr/>
          </p:nvSpPr>
          <p:spPr>
            <a:xfrm>
              <a:off x="1079860" y="1284827"/>
              <a:ext cx="1500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5" name="Google Shape;155;g191d0b60d83_0_240"/>
            <p:cNvSpPr/>
            <p:nvPr/>
          </p:nvSpPr>
          <p:spPr>
            <a:xfrm>
              <a:off x="1274121" y="1284827"/>
              <a:ext cx="45300" cy="56400"/>
            </a:xfrm>
            <a:prstGeom prst="roundRect">
              <a:avLst>
                <a:gd name="adj" fmla="val 50000"/>
              </a:avLst>
            </a:prstGeom>
            <a:solidFill>
              <a:srgbClr val="FF9B2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g191d0b60d83_0_240"/>
          <p:cNvSpPr txBox="1"/>
          <p:nvPr/>
        </p:nvSpPr>
        <p:spPr>
          <a:xfrm>
            <a:off x="489201" y="1210000"/>
            <a:ext cx="917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9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  <a:endParaRPr sz="29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g191d0b60d83_0_240"/>
          <p:cNvSpPr/>
          <p:nvPr/>
        </p:nvSpPr>
        <p:spPr>
          <a:xfrm>
            <a:off x="495367" y="2003000"/>
            <a:ext cx="11211900" cy="4430700"/>
          </a:xfrm>
          <a:prstGeom prst="roundRect">
            <a:avLst>
              <a:gd name="adj" fmla="val 3296"/>
            </a:avLst>
          </a:prstGeom>
          <a:noFill/>
          <a:ln w="19050" cap="flat" cmpd="sng">
            <a:solidFill>
              <a:srgbClr val="FF9B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91d0b60d83_0_240"/>
          <p:cNvSpPr txBox="1"/>
          <p:nvPr/>
        </p:nvSpPr>
        <p:spPr>
          <a:xfrm>
            <a:off x="4548276" y="3044795"/>
            <a:ext cx="3254604" cy="210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28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Команда </a:t>
            </a:r>
            <a:r>
              <a:rPr lang="en-US" sz="2800" dirty="0" err="1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BigInt</a:t>
            </a:r>
            <a:endParaRPr lang="en-US" sz="2800" dirty="0" smtClean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sz="280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sz="2800" dirty="0" smtClean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8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Адрес приложения:</a:t>
            </a:r>
            <a:endParaRPr lang="en-US" sz="180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ru-RU" sz="1800" b="1" dirty="0" smtClean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800" b="1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http://bigint.ru</a:t>
            </a:r>
            <a:endParaRPr sz="28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827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87</Words>
  <Application>Microsoft Office PowerPoint</Application>
  <PresentationFormat>Широкоэкранный</PresentationFormat>
  <Paragraphs>42</Paragraphs>
  <Slides>7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Calibri</vt:lpstr>
      <vt:lpstr>Arial</vt:lpstr>
      <vt:lpstr>Montserrat Medium</vt:lpstr>
      <vt:lpstr>Montserrat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Timur Firsakov</dc:creator>
  <cp:lastModifiedBy>Милованов Максим Михайлович</cp:lastModifiedBy>
  <cp:revision>12</cp:revision>
  <dcterms:created xsi:type="dcterms:W3CDTF">2022-07-21T20:38:23Z</dcterms:created>
  <dcterms:modified xsi:type="dcterms:W3CDTF">2022-11-20T08:24:37Z</dcterms:modified>
</cp:coreProperties>
</file>